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7" r:id="rId2"/>
    <p:sldId id="256" r:id="rId3"/>
    <p:sldId id="258" r:id="rId4"/>
    <p:sldId id="259" r:id="rId5"/>
    <p:sldId id="260" r:id="rId6"/>
    <p:sldId id="261" r:id="rId7"/>
    <p:sldId id="262" r:id="rId8"/>
    <p:sldId id="263" r:id="rId9"/>
    <p:sldId id="272" r:id="rId10"/>
    <p:sldId id="264" r:id="rId11"/>
    <p:sldId id="265" r:id="rId12"/>
    <p:sldId id="266" r:id="rId13"/>
    <p:sldId id="267" r:id="rId14"/>
    <p:sldId id="268" r:id="rId15"/>
    <p:sldId id="269" r:id="rId16"/>
    <p:sldId id="270" r:id="rId17"/>
    <p:sldId id="271" r:id="rId18"/>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599" autoAdjust="0"/>
  </p:normalViewPr>
  <p:slideViewPr>
    <p:cSldViewPr snapToGrid="0">
      <p:cViewPr varScale="1">
        <p:scale>
          <a:sx n="87" d="100"/>
          <a:sy n="87" d="100"/>
        </p:scale>
        <p:origin x="696" y="78"/>
      </p:cViewPr>
      <p:guideLst/>
    </p:cSldViewPr>
  </p:slideViewPr>
  <p:notesTextViewPr>
    <p:cViewPr>
      <p:scale>
        <a:sx n="1" d="1"/>
        <a:sy n="1" d="1"/>
      </p:scale>
      <p:origin x="0" y="0"/>
    </p:cViewPr>
  </p:notesTextViewPr>
  <p:notesViewPr>
    <p:cSldViewPr snapToGrid="0">
      <p:cViewPr varScale="1">
        <p:scale>
          <a:sx n="70" d="100"/>
          <a:sy n="70" d="100"/>
        </p:scale>
        <p:origin x="324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C705CB4D-461C-48C2-96C4-94DA4C13553B}" type="datetimeFigureOut">
              <a:rPr lang="en-US" smtClean="0"/>
              <a:t>7/19/2017</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029C36B1-3716-4D79-B0C1-EB3EFADC334A}" type="slidenum">
              <a:rPr lang="en-US" smtClean="0"/>
              <a:t>‹#›</a:t>
            </a:fld>
            <a:endParaRPr lang="en-US"/>
          </a:p>
        </p:txBody>
      </p:sp>
    </p:spTree>
    <p:extLst>
      <p:ext uri="{BB962C8B-B14F-4D97-AF65-F5344CB8AC3E}">
        <p14:creationId xmlns:p14="http://schemas.microsoft.com/office/powerpoint/2010/main" val="1949727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1,</a:t>
            </a:r>
            <a:r>
              <a:rPr lang="en-US" baseline="0" dirty="0" smtClean="0"/>
              <a:t> activity 1 small group discussion questions.</a:t>
            </a:r>
            <a:endParaRPr lang="en-US" dirty="0"/>
          </a:p>
        </p:txBody>
      </p:sp>
      <p:sp>
        <p:nvSpPr>
          <p:cNvPr id="4" name="Slide Number Placeholder 3"/>
          <p:cNvSpPr>
            <a:spLocks noGrp="1"/>
          </p:cNvSpPr>
          <p:nvPr>
            <p:ph type="sldNum" sz="quarter" idx="10"/>
          </p:nvPr>
        </p:nvSpPr>
        <p:spPr/>
        <p:txBody>
          <a:bodyPr/>
          <a:lstStyle/>
          <a:p>
            <a:fld id="{029C36B1-3716-4D79-B0C1-EB3EFADC334A}" type="slidenum">
              <a:rPr lang="en-US" smtClean="0"/>
              <a:t>1</a:t>
            </a:fld>
            <a:endParaRPr lang="en-US"/>
          </a:p>
        </p:txBody>
      </p:sp>
    </p:spTree>
    <p:extLst>
      <p:ext uri="{BB962C8B-B14F-4D97-AF65-F5344CB8AC3E}">
        <p14:creationId xmlns:p14="http://schemas.microsoft.com/office/powerpoint/2010/main" val="145385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Day 1 activity 2 when students are filling in their t-chart regarding their positive and negative personality traits. </a:t>
            </a:r>
            <a:endParaRPr lang="en-US" dirty="0"/>
          </a:p>
        </p:txBody>
      </p:sp>
      <p:sp>
        <p:nvSpPr>
          <p:cNvPr id="4" name="Slide Number Placeholder 3"/>
          <p:cNvSpPr>
            <a:spLocks noGrp="1"/>
          </p:cNvSpPr>
          <p:nvPr>
            <p:ph type="sldNum" sz="quarter" idx="10"/>
          </p:nvPr>
        </p:nvSpPr>
        <p:spPr/>
        <p:txBody>
          <a:bodyPr/>
          <a:lstStyle/>
          <a:p>
            <a:fld id="{029C36B1-3716-4D79-B0C1-EB3EFADC334A}" type="slidenum">
              <a:rPr lang="en-US" smtClean="0"/>
              <a:t>2</a:t>
            </a:fld>
            <a:endParaRPr lang="en-US"/>
          </a:p>
        </p:txBody>
      </p:sp>
    </p:spTree>
    <p:extLst>
      <p:ext uri="{BB962C8B-B14F-4D97-AF65-F5344CB8AC3E}">
        <p14:creationId xmlns:p14="http://schemas.microsoft.com/office/powerpoint/2010/main" val="3465929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1 Activity 2 whole group discussion questions</a:t>
            </a:r>
            <a:endParaRPr lang="en-US" dirty="0"/>
          </a:p>
        </p:txBody>
      </p:sp>
      <p:sp>
        <p:nvSpPr>
          <p:cNvPr id="4" name="Slide Number Placeholder 3"/>
          <p:cNvSpPr>
            <a:spLocks noGrp="1"/>
          </p:cNvSpPr>
          <p:nvPr>
            <p:ph type="sldNum" sz="quarter" idx="10"/>
          </p:nvPr>
        </p:nvSpPr>
        <p:spPr/>
        <p:txBody>
          <a:bodyPr/>
          <a:lstStyle/>
          <a:p>
            <a:fld id="{029C36B1-3716-4D79-B0C1-EB3EFADC334A}" type="slidenum">
              <a:rPr lang="en-US" smtClean="0"/>
              <a:t>3</a:t>
            </a:fld>
            <a:endParaRPr lang="en-US"/>
          </a:p>
        </p:txBody>
      </p:sp>
    </p:spTree>
    <p:extLst>
      <p:ext uri="{BB962C8B-B14F-4D97-AF65-F5344CB8AC3E}">
        <p14:creationId xmlns:p14="http://schemas.microsoft.com/office/powerpoint/2010/main" val="194829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a:t>
            </a:r>
            <a:r>
              <a:rPr lang="en-US" baseline="0" dirty="0" smtClean="0"/>
              <a:t> 2 Activity 3. Have students record SMART acronym in their interactive notebooks on the left-hand page, title the left and right-hand pages “OWN IT! S.M.A.R.T. Goals.” </a:t>
            </a:r>
            <a:r>
              <a:rPr lang="en-US" b="1" baseline="0" dirty="0" smtClean="0"/>
              <a:t>Source</a:t>
            </a:r>
            <a:r>
              <a:rPr lang="en-US" baseline="0" dirty="0" smtClean="0"/>
              <a:t>: https://www.mindtools.com/pages/article/smart-goals.htm.</a:t>
            </a:r>
            <a:endParaRPr lang="en-US" dirty="0"/>
          </a:p>
        </p:txBody>
      </p:sp>
      <p:sp>
        <p:nvSpPr>
          <p:cNvPr id="4" name="Slide Number Placeholder 3"/>
          <p:cNvSpPr>
            <a:spLocks noGrp="1"/>
          </p:cNvSpPr>
          <p:nvPr>
            <p:ph type="sldNum" sz="quarter" idx="10"/>
          </p:nvPr>
        </p:nvSpPr>
        <p:spPr/>
        <p:txBody>
          <a:bodyPr/>
          <a:lstStyle/>
          <a:p>
            <a:fld id="{029C36B1-3716-4D79-B0C1-EB3EFADC334A}" type="slidenum">
              <a:rPr lang="en-US" smtClean="0"/>
              <a:t>4</a:t>
            </a:fld>
            <a:endParaRPr lang="en-US"/>
          </a:p>
        </p:txBody>
      </p:sp>
    </p:spTree>
    <p:extLst>
      <p:ext uri="{BB962C8B-B14F-4D97-AF65-F5344CB8AC3E}">
        <p14:creationId xmlns:p14="http://schemas.microsoft.com/office/powerpoint/2010/main" val="416902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r>
              <a:rPr lang="en-US" dirty="0" smtClean="0"/>
              <a:t>Day</a:t>
            </a:r>
            <a:r>
              <a:rPr lang="en-US" baseline="0" dirty="0" smtClean="0"/>
              <a:t> 2 Activity 3. Have students record notes on the left-hand page of their interactive notebooks. </a:t>
            </a:r>
            <a:endParaRPr lang="en-US" dirty="0" smtClean="0"/>
          </a:p>
          <a:p>
            <a:endParaRPr lang="en-US" dirty="0"/>
          </a:p>
        </p:txBody>
      </p:sp>
      <p:sp>
        <p:nvSpPr>
          <p:cNvPr id="4" name="Slide Number Placeholder 3"/>
          <p:cNvSpPr>
            <a:spLocks noGrp="1"/>
          </p:cNvSpPr>
          <p:nvPr>
            <p:ph type="sldNum" sz="quarter" idx="10"/>
          </p:nvPr>
        </p:nvSpPr>
        <p:spPr/>
        <p:txBody>
          <a:bodyPr/>
          <a:lstStyle/>
          <a:p>
            <a:fld id="{029C36B1-3716-4D79-B0C1-EB3EFADC334A}" type="slidenum">
              <a:rPr lang="en-US" smtClean="0"/>
              <a:t>5</a:t>
            </a:fld>
            <a:endParaRPr lang="en-US"/>
          </a:p>
        </p:txBody>
      </p:sp>
    </p:spTree>
    <p:extLst>
      <p:ext uri="{BB962C8B-B14F-4D97-AF65-F5344CB8AC3E}">
        <p14:creationId xmlns:p14="http://schemas.microsoft.com/office/powerpoint/2010/main" val="355824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r>
              <a:rPr lang="en-US" dirty="0" smtClean="0"/>
              <a:t>Day</a:t>
            </a:r>
            <a:r>
              <a:rPr lang="en-US" baseline="0" dirty="0" smtClean="0"/>
              <a:t> 2 Activity 3. Have students record notes on the left-hand page of their interactive notebooks. Students will go back to these pages in their interactive notebooks when conducting peer interviews and student teacher conferences to assess their individual progress on their goal. During peer interviews, the interviewer will answer these questions about the peer they are assessing and interviewing so they can provide feedback to the interviewee. </a:t>
            </a:r>
            <a:endParaRPr lang="en-US" dirty="0" smtClean="0"/>
          </a:p>
          <a:p>
            <a:endParaRPr lang="en-US" dirty="0"/>
          </a:p>
        </p:txBody>
      </p:sp>
      <p:sp>
        <p:nvSpPr>
          <p:cNvPr id="4" name="Slide Number Placeholder 3"/>
          <p:cNvSpPr>
            <a:spLocks noGrp="1"/>
          </p:cNvSpPr>
          <p:nvPr>
            <p:ph type="sldNum" sz="quarter" idx="10"/>
          </p:nvPr>
        </p:nvSpPr>
        <p:spPr/>
        <p:txBody>
          <a:bodyPr/>
          <a:lstStyle/>
          <a:p>
            <a:fld id="{029C36B1-3716-4D79-B0C1-EB3EFADC334A}" type="slidenum">
              <a:rPr lang="en-US" smtClean="0"/>
              <a:t>6</a:t>
            </a:fld>
            <a:endParaRPr lang="en-US"/>
          </a:p>
        </p:txBody>
      </p:sp>
    </p:spTree>
    <p:extLst>
      <p:ext uri="{BB962C8B-B14F-4D97-AF65-F5344CB8AC3E}">
        <p14:creationId xmlns:p14="http://schemas.microsoft.com/office/powerpoint/2010/main" val="256161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2 Activity 4</a:t>
            </a:r>
            <a:r>
              <a:rPr lang="en-US" baseline="0" dirty="0" smtClean="0"/>
              <a:t> directions and interactive notebook set up.</a:t>
            </a:r>
            <a:endParaRPr lang="en-US" dirty="0"/>
          </a:p>
        </p:txBody>
      </p:sp>
      <p:sp>
        <p:nvSpPr>
          <p:cNvPr id="4" name="Slide Number Placeholder 3"/>
          <p:cNvSpPr>
            <a:spLocks noGrp="1"/>
          </p:cNvSpPr>
          <p:nvPr>
            <p:ph type="sldNum" sz="quarter" idx="10"/>
          </p:nvPr>
        </p:nvSpPr>
        <p:spPr/>
        <p:txBody>
          <a:bodyPr/>
          <a:lstStyle/>
          <a:p>
            <a:fld id="{029C36B1-3716-4D79-B0C1-EB3EFADC334A}" type="slidenum">
              <a:rPr lang="en-US" smtClean="0"/>
              <a:t>7</a:t>
            </a:fld>
            <a:endParaRPr lang="en-US"/>
          </a:p>
        </p:txBody>
      </p:sp>
    </p:spTree>
    <p:extLst>
      <p:ext uri="{BB962C8B-B14F-4D97-AF65-F5344CB8AC3E}">
        <p14:creationId xmlns:p14="http://schemas.microsoft.com/office/powerpoint/2010/main" val="241965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2 Activity 4, have</a:t>
            </a:r>
            <a:r>
              <a:rPr lang="en-US" baseline="0" dirty="0" smtClean="0"/>
              <a:t> students record the sub-header “American Flag” and quickly record the first ideas and traits that come to their minds. </a:t>
            </a:r>
            <a:endParaRPr lang="en-US" dirty="0"/>
          </a:p>
        </p:txBody>
      </p:sp>
      <p:sp>
        <p:nvSpPr>
          <p:cNvPr id="4" name="Slide Number Placeholder 3"/>
          <p:cNvSpPr>
            <a:spLocks noGrp="1"/>
          </p:cNvSpPr>
          <p:nvPr>
            <p:ph type="sldNum" sz="quarter" idx="10"/>
          </p:nvPr>
        </p:nvSpPr>
        <p:spPr/>
        <p:txBody>
          <a:bodyPr/>
          <a:lstStyle/>
          <a:p>
            <a:fld id="{029C36B1-3716-4D79-B0C1-EB3EFADC334A}" type="slidenum">
              <a:rPr lang="en-US" smtClean="0"/>
              <a:t>8</a:t>
            </a:fld>
            <a:endParaRPr lang="en-US"/>
          </a:p>
        </p:txBody>
      </p:sp>
    </p:spTree>
    <p:extLst>
      <p:ext uri="{BB962C8B-B14F-4D97-AF65-F5344CB8AC3E}">
        <p14:creationId xmlns:p14="http://schemas.microsoft.com/office/powerpoint/2010/main" val="1512719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7/19/2017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046" y="132203"/>
            <a:ext cx="11259237" cy="1311007"/>
          </a:xfrm>
        </p:spPr>
        <p:txBody>
          <a:bodyPr>
            <a:noAutofit/>
          </a:bodyPr>
          <a:lstStyle/>
          <a:p>
            <a:r>
              <a:rPr lang="en-US" sz="4000" b="1" dirty="0"/>
              <a:t>“What Does the Color You Choose Say about You?” </a:t>
            </a:r>
            <a:r>
              <a:rPr lang="en-US" sz="4000" b="1" dirty="0" smtClean="0"/>
              <a:t>Discussion Questions</a:t>
            </a:r>
            <a:endParaRPr lang="en-US" sz="4000" b="1" dirty="0"/>
          </a:p>
        </p:txBody>
      </p:sp>
      <p:sp>
        <p:nvSpPr>
          <p:cNvPr id="3" name="Subtitle 2"/>
          <p:cNvSpPr>
            <a:spLocks noGrp="1"/>
          </p:cNvSpPr>
          <p:nvPr>
            <p:ph type="subTitle" idx="1"/>
          </p:nvPr>
        </p:nvSpPr>
        <p:spPr>
          <a:xfrm>
            <a:off x="2831584" y="1443210"/>
            <a:ext cx="9360416" cy="5414790"/>
          </a:xfrm>
        </p:spPr>
        <p:txBody>
          <a:bodyPr>
            <a:normAutofit/>
          </a:bodyPr>
          <a:lstStyle/>
          <a:p>
            <a:pPr lvl="0"/>
            <a:r>
              <a:rPr lang="en-US" sz="3200" dirty="0" smtClean="0"/>
              <a:t>Discuss these questions in your small groups please</a:t>
            </a:r>
            <a:r>
              <a:rPr lang="en-US" sz="3200" dirty="0" smtClean="0"/>
              <a:t>.</a:t>
            </a:r>
            <a:endParaRPr lang="en-US" sz="3200" dirty="0" smtClean="0"/>
          </a:p>
          <a:p>
            <a:pPr marL="457200" lvl="0" indent="-457200">
              <a:buFont typeface="Arial" panose="020B0604020202020204" pitchFamily="34" charset="0"/>
              <a:buChar char="•"/>
            </a:pPr>
            <a:r>
              <a:rPr lang="en-US" sz="3200" b="1" u="sng" dirty="0" smtClean="0"/>
              <a:t>What</a:t>
            </a:r>
            <a:r>
              <a:rPr lang="en-US" sz="3200" dirty="0" smtClean="0"/>
              <a:t> </a:t>
            </a:r>
            <a:r>
              <a:rPr lang="en-US" sz="3200" dirty="0"/>
              <a:t>color did you choose and </a:t>
            </a:r>
            <a:r>
              <a:rPr lang="en-US" sz="3200" b="1" u="sng" dirty="0"/>
              <a:t>WHY</a:t>
            </a:r>
            <a:r>
              <a:rPr lang="en-US" sz="3200" dirty="0"/>
              <a:t> did you pick that color?</a:t>
            </a:r>
          </a:p>
          <a:p>
            <a:pPr marL="457200" lvl="0" indent="-457200">
              <a:buFont typeface="Arial" panose="020B0604020202020204" pitchFamily="34" charset="0"/>
              <a:buChar char="•"/>
            </a:pPr>
            <a:r>
              <a:rPr lang="en-US" sz="3200" dirty="0"/>
              <a:t>Does the description of the color accurately describe you, </a:t>
            </a:r>
            <a:r>
              <a:rPr lang="en-US" sz="3200" b="1" u="sng" dirty="0"/>
              <a:t>why </a:t>
            </a:r>
            <a:r>
              <a:rPr lang="en-US" sz="3200" dirty="0"/>
              <a:t>or </a:t>
            </a:r>
            <a:r>
              <a:rPr lang="en-US" sz="3200" b="1" u="sng" dirty="0"/>
              <a:t>why not</a:t>
            </a:r>
            <a:r>
              <a:rPr lang="en-US" sz="3200" dirty="0"/>
              <a:t>?</a:t>
            </a:r>
          </a:p>
          <a:p>
            <a:r>
              <a:rPr lang="en-US" sz="3200" b="1" u="sng" dirty="0" smtClean="0"/>
              <a:t>Whole Group Discussion Question</a:t>
            </a:r>
          </a:p>
          <a:p>
            <a:pPr marL="457200" indent="-457200">
              <a:buFont typeface="Arial" panose="020B0604020202020204" pitchFamily="34" charset="0"/>
              <a:buChar char="•"/>
            </a:pPr>
            <a:r>
              <a:rPr lang="en-US" sz="3200" dirty="0" smtClean="0"/>
              <a:t>How relevant and reliable do you think this activity is, and WHY do you think that?</a:t>
            </a:r>
            <a:endParaRPr lang="en-US" sz="3200" dirty="0"/>
          </a:p>
        </p:txBody>
      </p:sp>
    </p:spTree>
    <p:extLst>
      <p:ext uri="{BB962C8B-B14F-4D97-AF65-F5344CB8AC3E}">
        <p14:creationId xmlns:p14="http://schemas.microsoft.com/office/powerpoint/2010/main" val="3496153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8380" y="1"/>
            <a:ext cx="11453620" cy="1189822"/>
          </a:xfrm>
        </p:spPr>
        <p:txBody>
          <a:bodyPr/>
          <a:lstStyle/>
          <a:p>
            <a:r>
              <a:rPr lang="en-US" b="1" dirty="0"/>
              <a:t>OWN IT! Symbols and Mottos</a:t>
            </a:r>
            <a:endParaRPr lang="en-US" dirty="0"/>
          </a:p>
        </p:txBody>
      </p:sp>
      <p:sp>
        <p:nvSpPr>
          <p:cNvPr id="3" name="Subtitle 2"/>
          <p:cNvSpPr>
            <a:spLocks noGrp="1"/>
          </p:cNvSpPr>
          <p:nvPr>
            <p:ph type="subTitle" idx="1"/>
          </p:nvPr>
        </p:nvSpPr>
        <p:spPr>
          <a:xfrm>
            <a:off x="2622264" y="1189823"/>
            <a:ext cx="9569736" cy="5668177"/>
          </a:xfrm>
        </p:spPr>
        <p:txBody>
          <a:bodyPr>
            <a:normAutofit/>
          </a:bodyPr>
          <a:lstStyle/>
          <a:p>
            <a:r>
              <a:rPr lang="en-US" sz="4000" u="sng" dirty="0" smtClean="0"/>
              <a:t>Nike</a:t>
            </a:r>
            <a:r>
              <a:rPr lang="en-US" sz="4000" dirty="0" smtClean="0"/>
              <a:t>: “Just do it.”</a:t>
            </a:r>
            <a:endParaRPr lang="en-US" sz="4000" u="sng" dirty="0" smtClean="0"/>
          </a:p>
          <a:p>
            <a:endParaRPr lang="en-US" sz="4000" u="sng" dirty="0"/>
          </a:p>
          <a:p>
            <a:endParaRPr lang="en-US" sz="4000"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874" y="1938874"/>
            <a:ext cx="6426631" cy="4819973"/>
          </a:xfrm>
          <a:prstGeom prst="rect">
            <a:avLst/>
          </a:prstGeom>
        </p:spPr>
      </p:pic>
    </p:spTree>
    <p:extLst>
      <p:ext uri="{BB962C8B-B14F-4D97-AF65-F5344CB8AC3E}">
        <p14:creationId xmlns:p14="http://schemas.microsoft.com/office/powerpoint/2010/main" val="98228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278" y="1"/>
            <a:ext cx="11519722" cy="1068636"/>
          </a:xfrm>
        </p:spPr>
        <p:txBody>
          <a:bodyPr/>
          <a:lstStyle/>
          <a:p>
            <a:r>
              <a:rPr lang="en-US" b="1" dirty="0"/>
              <a:t>OWN IT! Symbols and Mottos</a:t>
            </a:r>
            <a:endParaRPr lang="en-US" dirty="0"/>
          </a:p>
        </p:txBody>
      </p:sp>
      <p:sp>
        <p:nvSpPr>
          <p:cNvPr id="3" name="Subtitle 2"/>
          <p:cNvSpPr>
            <a:spLocks noGrp="1"/>
          </p:cNvSpPr>
          <p:nvPr>
            <p:ph type="subTitle" idx="1"/>
          </p:nvPr>
        </p:nvSpPr>
        <p:spPr>
          <a:xfrm>
            <a:off x="2710398" y="1068637"/>
            <a:ext cx="9481602" cy="5789363"/>
          </a:xfrm>
        </p:spPr>
        <p:txBody>
          <a:bodyPr>
            <a:normAutofit/>
          </a:bodyPr>
          <a:lstStyle/>
          <a:p>
            <a:r>
              <a:rPr lang="en-US" sz="4000" u="sng" dirty="0" smtClean="0"/>
              <a:t>United States Currency</a:t>
            </a:r>
            <a:r>
              <a:rPr lang="en-US" sz="4000" dirty="0" smtClean="0"/>
              <a:t>: “In God we trust.”</a:t>
            </a:r>
          </a:p>
          <a:p>
            <a:endParaRPr lang="en-US" sz="4000" u="sng" dirty="0"/>
          </a:p>
        </p:txBody>
      </p:sp>
      <p:pic>
        <p:nvPicPr>
          <p:cNvPr id="4" name="Picture 3"/>
          <p:cNvPicPr>
            <a:picLocks noChangeAspect="1"/>
          </p:cNvPicPr>
          <p:nvPr/>
        </p:nvPicPr>
        <p:blipFill>
          <a:blip r:embed="rId2"/>
          <a:stretch>
            <a:fillRect/>
          </a:stretch>
        </p:blipFill>
        <p:spPr>
          <a:xfrm>
            <a:off x="2710398" y="2354339"/>
            <a:ext cx="5524780" cy="2360880"/>
          </a:xfrm>
          <a:prstGeom prst="rect">
            <a:avLst/>
          </a:prstGeom>
        </p:spPr>
      </p:pic>
      <p:pic>
        <p:nvPicPr>
          <p:cNvPr id="5" name="Picture 4"/>
          <p:cNvPicPr>
            <a:picLocks noChangeAspect="1"/>
          </p:cNvPicPr>
          <p:nvPr/>
        </p:nvPicPr>
        <p:blipFill>
          <a:blip r:embed="rId3"/>
          <a:stretch>
            <a:fillRect/>
          </a:stretch>
        </p:blipFill>
        <p:spPr>
          <a:xfrm>
            <a:off x="8869170" y="1886868"/>
            <a:ext cx="2057400" cy="2076450"/>
          </a:xfrm>
          <a:prstGeom prst="rect">
            <a:avLst/>
          </a:prstGeom>
        </p:spPr>
      </p:pic>
      <p:pic>
        <p:nvPicPr>
          <p:cNvPr id="6" name="Picture 5"/>
          <p:cNvPicPr>
            <a:picLocks noChangeAspect="1"/>
          </p:cNvPicPr>
          <p:nvPr/>
        </p:nvPicPr>
        <p:blipFill>
          <a:blip r:embed="rId4"/>
          <a:stretch>
            <a:fillRect/>
          </a:stretch>
        </p:blipFill>
        <p:spPr>
          <a:xfrm>
            <a:off x="2256212" y="4758942"/>
            <a:ext cx="2809605" cy="2055334"/>
          </a:xfrm>
          <a:prstGeom prst="rect">
            <a:avLst/>
          </a:prstGeom>
        </p:spPr>
      </p:pic>
      <p:pic>
        <p:nvPicPr>
          <p:cNvPr id="7" name="Picture 6"/>
          <p:cNvPicPr>
            <a:picLocks noChangeAspect="1"/>
          </p:cNvPicPr>
          <p:nvPr/>
        </p:nvPicPr>
        <p:blipFill>
          <a:blip r:embed="rId5"/>
          <a:stretch>
            <a:fillRect/>
          </a:stretch>
        </p:blipFill>
        <p:spPr>
          <a:xfrm>
            <a:off x="6521986" y="4383054"/>
            <a:ext cx="5306722" cy="2441092"/>
          </a:xfrm>
          <a:prstGeom prst="rect">
            <a:avLst/>
          </a:prstGeom>
        </p:spPr>
      </p:pic>
    </p:spTree>
    <p:extLst>
      <p:ext uri="{BB962C8B-B14F-4D97-AF65-F5344CB8AC3E}">
        <p14:creationId xmlns:p14="http://schemas.microsoft.com/office/powerpoint/2010/main" val="54325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328" y="1"/>
            <a:ext cx="11486672" cy="1068636"/>
          </a:xfrm>
        </p:spPr>
        <p:txBody>
          <a:bodyPr/>
          <a:lstStyle/>
          <a:p>
            <a:r>
              <a:rPr lang="en-US" b="1" dirty="0"/>
              <a:t>OWN IT! Symbols and Mottos</a:t>
            </a:r>
            <a:endParaRPr lang="en-US" dirty="0"/>
          </a:p>
        </p:txBody>
      </p:sp>
      <p:sp>
        <p:nvSpPr>
          <p:cNvPr id="3" name="Subtitle 2"/>
          <p:cNvSpPr>
            <a:spLocks noGrp="1"/>
          </p:cNvSpPr>
          <p:nvPr>
            <p:ph type="subTitle" idx="1"/>
          </p:nvPr>
        </p:nvSpPr>
        <p:spPr>
          <a:xfrm>
            <a:off x="2445994" y="1068637"/>
            <a:ext cx="9746006" cy="5789363"/>
          </a:xfrm>
        </p:spPr>
        <p:txBody>
          <a:bodyPr>
            <a:normAutofit/>
          </a:bodyPr>
          <a:lstStyle/>
          <a:p>
            <a:r>
              <a:rPr lang="en-US" sz="4000" u="sng" dirty="0" smtClean="0"/>
              <a:t>Anti</a:t>
            </a:r>
            <a:r>
              <a:rPr lang="en-US" sz="4000" dirty="0" smtClean="0"/>
              <a:t>: </a:t>
            </a:r>
          </a:p>
          <a:p>
            <a:endParaRPr lang="en-US" sz="4000" u="sng" dirty="0"/>
          </a:p>
        </p:txBody>
      </p:sp>
      <p:pic>
        <p:nvPicPr>
          <p:cNvPr id="4" name="Picture 3"/>
          <p:cNvPicPr>
            <a:picLocks noChangeAspect="1"/>
          </p:cNvPicPr>
          <p:nvPr/>
        </p:nvPicPr>
        <p:blipFill>
          <a:blip r:embed="rId2"/>
          <a:stretch>
            <a:fillRect/>
          </a:stretch>
        </p:blipFill>
        <p:spPr>
          <a:xfrm>
            <a:off x="4666561" y="1945395"/>
            <a:ext cx="4411338" cy="4411338"/>
          </a:xfrm>
          <a:prstGeom prst="rect">
            <a:avLst/>
          </a:prstGeom>
        </p:spPr>
      </p:pic>
    </p:spTree>
    <p:extLst>
      <p:ext uri="{BB962C8B-B14F-4D97-AF65-F5344CB8AC3E}">
        <p14:creationId xmlns:p14="http://schemas.microsoft.com/office/powerpoint/2010/main" val="1877789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362" y="1"/>
            <a:ext cx="11464638" cy="1090670"/>
          </a:xfrm>
        </p:spPr>
        <p:txBody>
          <a:bodyPr/>
          <a:lstStyle/>
          <a:p>
            <a:r>
              <a:rPr lang="en-US" b="1" dirty="0"/>
              <a:t>OWN IT! Symbols and Mottos</a:t>
            </a:r>
            <a:endParaRPr lang="en-US" dirty="0"/>
          </a:p>
        </p:txBody>
      </p:sp>
      <p:sp>
        <p:nvSpPr>
          <p:cNvPr id="3" name="Subtitle 2"/>
          <p:cNvSpPr>
            <a:spLocks noGrp="1"/>
          </p:cNvSpPr>
          <p:nvPr>
            <p:ph type="subTitle" idx="1"/>
          </p:nvPr>
        </p:nvSpPr>
        <p:spPr>
          <a:xfrm>
            <a:off x="2677348" y="1090671"/>
            <a:ext cx="9514652" cy="5767329"/>
          </a:xfrm>
        </p:spPr>
        <p:txBody>
          <a:bodyPr>
            <a:normAutofit/>
          </a:bodyPr>
          <a:lstStyle/>
          <a:p>
            <a:r>
              <a:rPr lang="en-US" sz="4000" u="sng" dirty="0" smtClean="0"/>
              <a:t>Peace</a:t>
            </a:r>
            <a:r>
              <a:rPr lang="en-US" sz="4000" dirty="0" smtClean="0"/>
              <a:t>:</a:t>
            </a:r>
          </a:p>
          <a:p>
            <a:endParaRPr lang="en-US" sz="4000" u="sng" dirty="0"/>
          </a:p>
        </p:txBody>
      </p:sp>
      <p:pic>
        <p:nvPicPr>
          <p:cNvPr id="4" name="Picture 3"/>
          <p:cNvPicPr>
            <a:picLocks noChangeAspect="1"/>
          </p:cNvPicPr>
          <p:nvPr/>
        </p:nvPicPr>
        <p:blipFill>
          <a:blip r:embed="rId2"/>
          <a:stretch>
            <a:fillRect/>
          </a:stretch>
        </p:blipFill>
        <p:spPr>
          <a:xfrm>
            <a:off x="4726236" y="2068416"/>
            <a:ext cx="4448979" cy="4448979"/>
          </a:xfrm>
          <a:prstGeom prst="rect">
            <a:avLst/>
          </a:prstGeom>
        </p:spPr>
      </p:pic>
    </p:spTree>
    <p:extLst>
      <p:ext uri="{BB962C8B-B14F-4D97-AF65-F5344CB8AC3E}">
        <p14:creationId xmlns:p14="http://schemas.microsoft.com/office/powerpoint/2010/main" val="3812412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345" y="0"/>
            <a:ext cx="11475655" cy="1057619"/>
          </a:xfrm>
        </p:spPr>
        <p:txBody>
          <a:bodyPr/>
          <a:lstStyle/>
          <a:p>
            <a:r>
              <a:rPr lang="en-US" b="1" dirty="0"/>
              <a:t>OWN IT! Symbols and Mottos</a:t>
            </a:r>
            <a:endParaRPr lang="en-US" dirty="0"/>
          </a:p>
        </p:txBody>
      </p:sp>
      <p:sp>
        <p:nvSpPr>
          <p:cNvPr id="3" name="Subtitle 2"/>
          <p:cNvSpPr>
            <a:spLocks noGrp="1"/>
          </p:cNvSpPr>
          <p:nvPr>
            <p:ph type="subTitle" idx="1"/>
          </p:nvPr>
        </p:nvSpPr>
        <p:spPr>
          <a:xfrm>
            <a:off x="2479045" y="1057619"/>
            <a:ext cx="9712955" cy="5800381"/>
          </a:xfrm>
        </p:spPr>
        <p:txBody>
          <a:bodyPr>
            <a:normAutofit/>
          </a:bodyPr>
          <a:lstStyle/>
          <a:p>
            <a:r>
              <a:rPr lang="en-US" sz="4000" u="sng" dirty="0" smtClean="0"/>
              <a:t>Rosie the Riveter</a:t>
            </a:r>
            <a:r>
              <a:rPr lang="en-US" sz="4000" dirty="0" smtClean="0"/>
              <a:t>: “We can do it!”</a:t>
            </a:r>
          </a:p>
          <a:p>
            <a:r>
              <a:rPr lang="en-US" sz="4000" dirty="0" smtClean="0"/>
              <a:t> </a:t>
            </a:r>
            <a:endParaRPr lang="en-US" sz="4000" u="sng" dirty="0"/>
          </a:p>
        </p:txBody>
      </p:sp>
      <p:pic>
        <p:nvPicPr>
          <p:cNvPr id="4" name="Picture 3"/>
          <p:cNvPicPr>
            <a:picLocks noChangeAspect="1"/>
          </p:cNvPicPr>
          <p:nvPr/>
        </p:nvPicPr>
        <p:blipFill>
          <a:blip r:embed="rId2"/>
          <a:stretch>
            <a:fillRect/>
          </a:stretch>
        </p:blipFill>
        <p:spPr>
          <a:xfrm>
            <a:off x="5267588" y="2115238"/>
            <a:ext cx="3574824" cy="4625822"/>
          </a:xfrm>
          <a:prstGeom prst="rect">
            <a:avLst/>
          </a:prstGeom>
        </p:spPr>
      </p:pic>
    </p:spTree>
    <p:extLst>
      <p:ext uri="{BB962C8B-B14F-4D97-AF65-F5344CB8AC3E}">
        <p14:creationId xmlns:p14="http://schemas.microsoft.com/office/powerpoint/2010/main" val="4084183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363" y="1"/>
            <a:ext cx="11464637" cy="1046602"/>
          </a:xfrm>
        </p:spPr>
        <p:txBody>
          <a:bodyPr/>
          <a:lstStyle/>
          <a:p>
            <a:r>
              <a:rPr lang="en-US" b="1" dirty="0"/>
              <a:t>OWN IT! Symbols and Mottos</a:t>
            </a:r>
            <a:endParaRPr lang="en-US" dirty="0"/>
          </a:p>
        </p:txBody>
      </p:sp>
      <p:pic>
        <p:nvPicPr>
          <p:cNvPr id="4" name="Picture 3"/>
          <p:cNvPicPr>
            <a:picLocks noChangeAspect="1"/>
          </p:cNvPicPr>
          <p:nvPr/>
        </p:nvPicPr>
        <p:blipFill>
          <a:blip r:embed="rId2"/>
          <a:stretch>
            <a:fillRect/>
          </a:stretch>
        </p:blipFill>
        <p:spPr>
          <a:xfrm>
            <a:off x="3259281" y="2093205"/>
            <a:ext cx="6702746" cy="4384713"/>
          </a:xfrm>
          <a:prstGeom prst="rect">
            <a:avLst/>
          </a:prstGeom>
        </p:spPr>
      </p:pic>
      <p:sp>
        <p:nvSpPr>
          <p:cNvPr id="3" name="Subtitle 2"/>
          <p:cNvSpPr>
            <a:spLocks noGrp="1"/>
          </p:cNvSpPr>
          <p:nvPr>
            <p:ph type="subTitle" idx="1"/>
          </p:nvPr>
        </p:nvSpPr>
        <p:spPr>
          <a:xfrm>
            <a:off x="2523112" y="1046603"/>
            <a:ext cx="9668888" cy="5811397"/>
          </a:xfrm>
        </p:spPr>
        <p:txBody>
          <a:bodyPr>
            <a:normAutofit/>
          </a:bodyPr>
          <a:lstStyle/>
          <a:p>
            <a:r>
              <a:rPr lang="en-US" sz="4000" u="sng" dirty="0" smtClean="0"/>
              <a:t>United Farm Workers</a:t>
            </a:r>
            <a:r>
              <a:rPr lang="en-US" sz="4000" dirty="0" smtClean="0"/>
              <a:t>: “Si se </a:t>
            </a:r>
            <a:r>
              <a:rPr lang="en-US" sz="4000" dirty="0" err="1" smtClean="0"/>
              <a:t>puede</a:t>
            </a:r>
            <a:r>
              <a:rPr lang="en-US" sz="4000" dirty="0" smtClean="0"/>
              <a:t>.”</a:t>
            </a:r>
            <a:endParaRPr lang="en-US" sz="4000" u="sng" dirty="0"/>
          </a:p>
        </p:txBody>
      </p:sp>
    </p:spTree>
    <p:extLst>
      <p:ext uri="{BB962C8B-B14F-4D97-AF65-F5344CB8AC3E}">
        <p14:creationId xmlns:p14="http://schemas.microsoft.com/office/powerpoint/2010/main" val="1053524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413" y="1"/>
            <a:ext cx="11431587" cy="1035586"/>
          </a:xfrm>
        </p:spPr>
        <p:txBody>
          <a:bodyPr/>
          <a:lstStyle/>
          <a:p>
            <a:r>
              <a:rPr lang="en-US" b="1" dirty="0"/>
              <a:t>OWN IT! Symbols and Mottos</a:t>
            </a:r>
            <a:endParaRPr lang="en-US" dirty="0"/>
          </a:p>
        </p:txBody>
      </p:sp>
      <p:pic>
        <p:nvPicPr>
          <p:cNvPr id="4" name="Picture 3"/>
          <p:cNvPicPr>
            <a:picLocks noChangeAspect="1"/>
          </p:cNvPicPr>
          <p:nvPr/>
        </p:nvPicPr>
        <p:blipFill>
          <a:blip r:embed="rId2"/>
          <a:stretch>
            <a:fillRect/>
          </a:stretch>
        </p:blipFill>
        <p:spPr>
          <a:xfrm>
            <a:off x="3618706" y="2291508"/>
            <a:ext cx="5877834" cy="3869574"/>
          </a:xfrm>
          <a:prstGeom prst="rect">
            <a:avLst/>
          </a:prstGeom>
          <a:ln w="88900" cap="sq" cmpd="thickThin">
            <a:solidFill>
              <a:srgbClr val="000000"/>
            </a:solidFill>
            <a:prstDash val="solid"/>
            <a:miter lim="800000"/>
          </a:ln>
          <a:effectLst>
            <a:innerShdw blurRad="76200">
              <a:srgbClr val="000000"/>
            </a:innerShdw>
          </a:effectLst>
        </p:spPr>
      </p:pic>
      <p:sp>
        <p:nvSpPr>
          <p:cNvPr id="3" name="Subtitle 2"/>
          <p:cNvSpPr>
            <a:spLocks noGrp="1"/>
          </p:cNvSpPr>
          <p:nvPr>
            <p:ph type="subTitle" idx="1"/>
          </p:nvPr>
        </p:nvSpPr>
        <p:spPr>
          <a:xfrm>
            <a:off x="2082189" y="1035587"/>
            <a:ext cx="10109812" cy="5728770"/>
          </a:xfrm>
        </p:spPr>
        <p:txBody>
          <a:bodyPr>
            <a:normAutofit/>
          </a:bodyPr>
          <a:lstStyle/>
          <a:p>
            <a:r>
              <a:rPr lang="en-US" sz="4000" u="sng" dirty="0" smtClean="0"/>
              <a:t>Medicine</a:t>
            </a:r>
            <a:r>
              <a:rPr lang="en-US" sz="4000" dirty="0" smtClean="0"/>
              <a:t>: </a:t>
            </a:r>
            <a:endParaRPr lang="en-US" sz="4000" u="sng" dirty="0"/>
          </a:p>
        </p:txBody>
      </p:sp>
    </p:spTree>
    <p:extLst>
      <p:ext uri="{BB962C8B-B14F-4D97-AF65-F5344CB8AC3E}">
        <p14:creationId xmlns:p14="http://schemas.microsoft.com/office/powerpoint/2010/main" val="1025982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311" y="0"/>
            <a:ext cx="11497689" cy="1057619"/>
          </a:xfrm>
        </p:spPr>
        <p:txBody>
          <a:bodyPr/>
          <a:lstStyle/>
          <a:p>
            <a:r>
              <a:rPr lang="en-US" b="1" dirty="0"/>
              <a:t>OWN IT! Symbols and Mottos</a:t>
            </a:r>
            <a:endParaRPr lang="en-US" dirty="0"/>
          </a:p>
        </p:txBody>
      </p:sp>
      <p:sp>
        <p:nvSpPr>
          <p:cNvPr id="3" name="Subtitle 2"/>
          <p:cNvSpPr>
            <a:spLocks noGrp="1"/>
          </p:cNvSpPr>
          <p:nvPr>
            <p:ph type="subTitle" idx="1"/>
          </p:nvPr>
        </p:nvSpPr>
        <p:spPr>
          <a:xfrm>
            <a:off x="2589213" y="1057619"/>
            <a:ext cx="9602787" cy="5800381"/>
          </a:xfrm>
        </p:spPr>
        <p:txBody>
          <a:bodyPr>
            <a:normAutofit/>
          </a:bodyPr>
          <a:lstStyle/>
          <a:p>
            <a:r>
              <a:rPr lang="en-US" sz="4000" u="sng" dirty="0" smtClean="0"/>
              <a:t>PlayStation</a:t>
            </a:r>
            <a:r>
              <a:rPr lang="en-US" sz="4000" dirty="0" smtClean="0"/>
              <a:t>: “Greatness awaits.”</a:t>
            </a:r>
            <a:endParaRPr lang="en-US" sz="4000" u="sng" dirty="0"/>
          </a:p>
        </p:txBody>
      </p:sp>
      <p:pic>
        <p:nvPicPr>
          <p:cNvPr id="4" name="Picture 3"/>
          <p:cNvPicPr>
            <a:picLocks noChangeAspect="1"/>
          </p:cNvPicPr>
          <p:nvPr/>
        </p:nvPicPr>
        <p:blipFill>
          <a:blip r:embed="rId2"/>
          <a:stretch>
            <a:fillRect/>
          </a:stretch>
        </p:blipFill>
        <p:spPr>
          <a:xfrm>
            <a:off x="4010139" y="2333371"/>
            <a:ext cx="5387799" cy="4040849"/>
          </a:xfrm>
          <a:prstGeom prst="rect">
            <a:avLst/>
          </a:prstGeom>
        </p:spPr>
      </p:pic>
    </p:spTree>
    <p:extLst>
      <p:ext uri="{BB962C8B-B14F-4D97-AF65-F5344CB8AC3E}">
        <p14:creationId xmlns:p14="http://schemas.microsoft.com/office/powerpoint/2010/main" val="2523696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849" y="1"/>
            <a:ext cx="11241087" cy="1101436"/>
          </a:xfrm>
        </p:spPr>
        <p:txBody>
          <a:bodyPr/>
          <a:lstStyle/>
          <a:p>
            <a:r>
              <a:rPr lang="en-US" b="1" dirty="0" smtClean="0"/>
              <a:t>Personality Traits Suggestion List</a:t>
            </a:r>
            <a:endParaRPr lang="en-US" b="1" dirty="0"/>
          </a:p>
        </p:txBody>
      </p:sp>
      <p:sp>
        <p:nvSpPr>
          <p:cNvPr id="3" name="Subtitle 2"/>
          <p:cNvSpPr>
            <a:spLocks noGrp="1"/>
          </p:cNvSpPr>
          <p:nvPr>
            <p:ph type="subTitle" idx="1"/>
          </p:nvPr>
        </p:nvSpPr>
        <p:spPr>
          <a:xfrm>
            <a:off x="2857500" y="1358769"/>
            <a:ext cx="9102436" cy="5374539"/>
          </a:xfrm>
        </p:spPr>
        <p:txBody>
          <a:bodyPr/>
          <a:lstStyle/>
          <a:p>
            <a:r>
              <a:rPr lang="en-US" sz="3600" b="1" u="sng" dirty="0" smtClean="0"/>
              <a:t>Positive traits</a:t>
            </a:r>
            <a:r>
              <a:rPr lang="en-US" sz="3600" b="1" dirty="0" smtClean="0"/>
              <a:t>: </a:t>
            </a:r>
            <a:r>
              <a:rPr lang="en-US" sz="2400" dirty="0" smtClean="0"/>
              <a:t>passionate, </a:t>
            </a:r>
            <a:r>
              <a:rPr lang="en-US" sz="2400" dirty="0" smtClean="0"/>
              <a:t>action orientated, </a:t>
            </a:r>
            <a:r>
              <a:rPr lang="en-US" sz="2400" dirty="0" smtClean="0"/>
              <a:t>determined, optimistic, cheerful, go getter, social, trustworthy, dependable, reliable, loyal, compassionate, intelligent, peaceful, down-to-earth, creative, driven, goal orientated, balanced, nurturing…</a:t>
            </a:r>
          </a:p>
          <a:p>
            <a:endParaRPr lang="en-US" sz="2400" u="sng" dirty="0"/>
          </a:p>
          <a:p>
            <a:r>
              <a:rPr lang="en-US" sz="3600" b="1" u="sng" dirty="0" smtClean="0"/>
              <a:t>Negative traits</a:t>
            </a:r>
            <a:r>
              <a:rPr lang="en-US" sz="3600" b="1" dirty="0" smtClean="0"/>
              <a:t>: </a:t>
            </a:r>
            <a:r>
              <a:rPr lang="en-US" sz="2400" dirty="0" smtClean="0"/>
              <a:t>immature, demanding, pessimistic, controlling, untrustworthy, dishonest, manipulative, angry, materialistic, mean-spirited, indecisive, unemotional, impractical, impatient, negative, cold…</a:t>
            </a:r>
            <a:endParaRPr lang="en-US" sz="2400" u="sng" dirty="0"/>
          </a:p>
        </p:txBody>
      </p:sp>
    </p:spTree>
    <p:extLst>
      <p:ext uri="{BB962C8B-B14F-4D97-AF65-F5344CB8AC3E}">
        <p14:creationId xmlns:p14="http://schemas.microsoft.com/office/powerpoint/2010/main" val="3026852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9147" y="0"/>
            <a:ext cx="11442853" cy="2423711"/>
          </a:xfrm>
        </p:spPr>
        <p:txBody>
          <a:bodyPr>
            <a:normAutofit/>
          </a:bodyPr>
          <a:lstStyle/>
          <a:p>
            <a:r>
              <a:rPr lang="en-US" sz="4800" b="1" dirty="0"/>
              <a:t>“Understanding the Meaning of Colors in Color Psychology</a:t>
            </a:r>
            <a:r>
              <a:rPr lang="en-US" sz="4800" b="1" dirty="0" smtClean="0"/>
              <a:t>” Whole Group Discussion Questions</a:t>
            </a:r>
            <a:endParaRPr lang="en-US" sz="4800" dirty="0"/>
          </a:p>
        </p:txBody>
      </p:sp>
      <p:sp>
        <p:nvSpPr>
          <p:cNvPr id="3" name="Subtitle 2"/>
          <p:cNvSpPr>
            <a:spLocks noGrp="1"/>
          </p:cNvSpPr>
          <p:nvPr>
            <p:ph type="subTitle" idx="1"/>
          </p:nvPr>
        </p:nvSpPr>
        <p:spPr>
          <a:xfrm>
            <a:off x="2589213" y="2555913"/>
            <a:ext cx="9507307" cy="4208444"/>
          </a:xfrm>
        </p:spPr>
        <p:txBody>
          <a:bodyPr/>
          <a:lstStyle/>
          <a:p>
            <a:pPr marL="285750" lvl="0" indent="-285750">
              <a:buFont typeface="Arial" panose="020B0604020202020204" pitchFamily="34" charset="0"/>
              <a:buChar char="•"/>
            </a:pPr>
            <a:r>
              <a:rPr lang="en-US" sz="2400" dirty="0"/>
              <a:t>How accurate were your top 4 favorite colors in describing who you are?</a:t>
            </a:r>
          </a:p>
          <a:p>
            <a:pPr marL="285750" lvl="0" indent="-285750">
              <a:buFont typeface="Arial" panose="020B0604020202020204" pitchFamily="34" charset="0"/>
              <a:buChar char="•"/>
            </a:pPr>
            <a:r>
              <a:rPr lang="en-US" sz="2400" dirty="0"/>
              <a:t>Did you learn anything new about yourself or realize things about yourself after doing this activity?</a:t>
            </a:r>
          </a:p>
          <a:p>
            <a:pPr marL="285750" lvl="0" indent="-285750">
              <a:buFont typeface="Arial" panose="020B0604020202020204" pitchFamily="34" charset="0"/>
              <a:buChar char="•"/>
            </a:pPr>
            <a:r>
              <a:rPr lang="en-US" sz="2400" dirty="0"/>
              <a:t>Why do you think your t-chart had you list positive and negative traits about yourself?</a:t>
            </a:r>
          </a:p>
          <a:p>
            <a:pPr marL="285750" lvl="0" indent="-285750">
              <a:buFont typeface="Arial" panose="020B0604020202020204" pitchFamily="34" charset="0"/>
              <a:buChar char="•"/>
            </a:pPr>
            <a:r>
              <a:rPr lang="en-US" sz="2400" dirty="0"/>
              <a:t>Can we improve things which we do not like about ourselves?</a:t>
            </a:r>
          </a:p>
          <a:p>
            <a:pPr marL="285750" lvl="0" indent="-285750">
              <a:buFont typeface="Arial" panose="020B0604020202020204" pitchFamily="34" charset="0"/>
              <a:buChar char="•"/>
            </a:pPr>
            <a:r>
              <a:rPr lang="en-US" sz="2400" dirty="0"/>
              <a:t>How do we change things about ourselves?</a:t>
            </a:r>
          </a:p>
          <a:p>
            <a:endParaRPr lang="en-US" dirty="0"/>
          </a:p>
        </p:txBody>
      </p:sp>
    </p:spTree>
    <p:extLst>
      <p:ext uri="{BB962C8B-B14F-4D97-AF65-F5344CB8AC3E}">
        <p14:creationId xmlns:p14="http://schemas.microsoft.com/office/powerpoint/2010/main" val="1958386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1" y="1"/>
            <a:ext cx="11201400" cy="1142999"/>
          </a:xfrm>
        </p:spPr>
        <p:txBody>
          <a:bodyPr/>
          <a:lstStyle/>
          <a:p>
            <a:r>
              <a:rPr lang="en-US" b="1" dirty="0" smtClean="0"/>
              <a:t>OWN IT! Setting S.M.A.R.T. Goals</a:t>
            </a:r>
            <a:endParaRPr lang="en-US" b="1" dirty="0"/>
          </a:p>
        </p:txBody>
      </p:sp>
      <p:sp>
        <p:nvSpPr>
          <p:cNvPr id="3" name="Subtitle 2"/>
          <p:cNvSpPr>
            <a:spLocks noGrp="1"/>
          </p:cNvSpPr>
          <p:nvPr>
            <p:ph type="subTitle" idx="1"/>
          </p:nvPr>
        </p:nvSpPr>
        <p:spPr>
          <a:xfrm>
            <a:off x="2627313" y="1291229"/>
            <a:ext cx="9564687" cy="5566771"/>
          </a:xfrm>
        </p:spPr>
        <p:txBody>
          <a:bodyPr>
            <a:normAutofit lnSpcReduction="10000"/>
          </a:bodyPr>
          <a:lstStyle/>
          <a:p>
            <a:r>
              <a:rPr lang="en-US" sz="2400" b="1" dirty="0" smtClean="0"/>
              <a:t>What is a S.M.A.R.T. goal? This is way to format your goals which will help you be successful in accomplishing what you want to achieve in life, school, and with personal growth. This is what S.M.A.R.T. stands for…please record in your interactive notebooks.</a:t>
            </a:r>
          </a:p>
          <a:p>
            <a:endParaRPr lang="en-US" b="1" dirty="0"/>
          </a:p>
          <a:p>
            <a:pPr marL="457200" indent="-457200">
              <a:buFont typeface="Arial" panose="020B0604020202020204" pitchFamily="34" charset="0"/>
              <a:buChar char="•"/>
            </a:pPr>
            <a:r>
              <a:rPr lang="en-US" sz="3200" b="1" dirty="0" smtClean="0"/>
              <a:t>S</a:t>
            </a:r>
            <a:r>
              <a:rPr lang="en-US" sz="3200" dirty="0" smtClean="0"/>
              <a:t>pecific </a:t>
            </a:r>
            <a:r>
              <a:rPr lang="en-US" sz="3200" dirty="0"/>
              <a:t>(simple, sensible, significant).</a:t>
            </a:r>
          </a:p>
          <a:p>
            <a:pPr marL="457200" indent="-457200">
              <a:buFont typeface="Arial" panose="020B0604020202020204" pitchFamily="34" charset="0"/>
              <a:buChar char="•"/>
            </a:pPr>
            <a:r>
              <a:rPr lang="en-US" sz="3200" b="1" dirty="0"/>
              <a:t>M</a:t>
            </a:r>
            <a:r>
              <a:rPr lang="en-US" sz="3200" dirty="0"/>
              <a:t>easurable (meaningful, motivating).</a:t>
            </a:r>
          </a:p>
          <a:p>
            <a:pPr marL="457200" indent="-457200">
              <a:buFont typeface="Arial" panose="020B0604020202020204" pitchFamily="34" charset="0"/>
              <a:buChar char="•"/>
            </a:pPr>
            <a:r>
              <a:rPr lang="en-US" sz="3200" b="1" dirty="0"/>
              <a:t>A</a:t>
            </a:r>
            <a:r>
              <a:rPr lang="en-US" sz="3200" dirty="0"/>
              <a:t>chievable </a:t>
            </a:r>
            <a:r>
              <a:rPr lang="en-US" sz="3200" dirty="0" smtClean="0"/>
              <a:t>(attainable</a:t>
            </a:r>
            <a:r>
              <a:rPr lang="en-US" sz="3200" dirty="0"/>
              <a:t>).</a:t>
            </a:r>
          </a:p>
          <a:p>
            <a:pPr marL="457200" indent="-457200">
              <a:buFont typeface="Arial" panose="020B0604020202020204" pitchFamily="34" charset="0"/>
              <a:buChar char="•"/>
            </a:pPr>
            <a:r>
              <a:rPr lang="en-US" sz="3200" b="1" dirty="0"/>
              <a:t>R</a:t>
            </a:r>
            <a:r>
              <a:rPr lang="en-US" sz="3200" dirty="0"/>
              <a:t>elevant (reasonable, </a:t>
            </a:r>
            <a:r>
              <a:rPr lang="en-US" sz="3200" dirty="0" smtClean="0"/>
              <a:t>results-based</a:t>
            </a:r>
            <a:r>
              <a:rPr lang="en-US" sz="3200" dirty="0"/>
              <a:t>).</a:t>
            </a:r>
          </a:p>
          <a:p>
            <a:pPr marL="457200" indent="-457200">
              <a:buFont typeface="Arial" panose="020B0604020202020204" pitchFamily="34" charset="0"/>
              <a:buChar char="•"/>
            </a:pPr>
            <a:r>
              <a:rPr lang="en-US" sz="3200" b="1" dirty="0"/>
              <a:t>T</a:t>
            </a:r>
            <a:r>
              <a:rPr lang="en-US" sz="3200" dirty="0"/>
              <a:t>ime bound (time-based, time limited, </a:t>
            </a:r>
            <a:r>
              <a:rPr lang="en-US" sz="3200" dirty="0" smtClean="0"/>
              <a:t>time-sensitive</a:t>
            </a:r>
            <a:r>
              <a:rPr lang="en-US" sz="3200" dirty="0"/>
              <a:t>).</a:t>
            </a:r>
          </a:p>
          <a:p>
            <a:endParaRPr lang="en-US" dirty="0"/>
          </a:p>
        </p:txBody>
      </p:sp>
    </p:spTree>
    <p:extLst>
      <p:ext uri="{BB962C8B-B14F-4D97-AF65-F5344CB8AC3E}">
        <p14:creationId xmlns:p14="http://schemas.microsoft.com/office/powerpoint/2010/main" val="1244862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
            <a:ext cx="11506200" cy="1238250"/>
          </a:xfrm>
        </p:spPr>
        <p:txBody>
          <a:bodyPr/>
          <a:lstStyle/>
          <a:p>
            <a:r>
              <a:rPr lang="en-US" b="1" dirty="0"/>
              <a:t>OWN IT! Setting S.M.A.R.T. Goals</a:t>
            </a:r>
            <a:endParaRPr lang="en-US" dirty="0"/>
          </a:p>
        </p:txBody>
      </p:sp>
      <p:sp>
        <p:nvSpPr>
          <p:cNvPr id="3" name="Subtitle 2"/>
          <p:cNvSpPr>
            <a:spLocks noGrp="1"/>
          </p:cNvSpPr>
          <p:nvPr>
            <p:ph type="subTitle" idx="1"/>
          </p:nvPr>
        </p:nvSpPr>
        <p:spPr>
          <a:xfrm>
            <a:off x="2589213" y="1238251"/>
            <a:ext cx="9602787" cy="5619749"/>
          </a:xfrm>
        </p:spPr>
        <p:txBody>
          <a:bodyPr>
            <a:normAutofit/>
          </a:bodyPr>
          <a:lstStyle/>
          <a:p>
            <a:r>
              <a:rPr lang="en-US" b="1" dirty="0"/>
              <a:t>1. S</a:t>
            </a:r>
            <a:r>
              <a:rPr lang="en-US" dirty="0"/>
              <a:t>pecific</a:t>
            </a:r>
          </a:p>
          <a:p>
            <a:r>
              <a:rPr lang="en-US" dirty="0" smtClean="0"/>
              <a:t>When creating </a:t>
            </a:r>
            <a:r>
              <a:rPr lang="en-US" dirty="0"/>
              <a:t>your goal, try to answer the five "W" questions:</a:t>
            </a:r>
          </a:p>
          <a:p>
            <a:pPr marL="285750" indent="-285750">
              <a:buFont typeface="Arial" panose="020B0604020202020204" pitchFamily="34" charset="0"/>
              <a:buChar char="•"/>
            </a:pPr>
            <a:r>
              <a:rPr lang="en-US" b="1" dirty="0"/>
              <a:t>What</a:t>
            </a:r>
            <a:r>
              <a:rPr lang="en-US" dirty="0"/>
              <a:t> do I want to accomplish?</a:t>
            </a:r>
          </a:p>
          <a:p>
            <a:pPr marL="285750" indent="-285750">
              <a:buFont typeface="Arial" panose="020B0604020202020204" pitchFamily="34" charset="0"/>
              <a:buChar char="•"/>
            </a:pPr>
            <a:r>
              <a:rPr lang="en-US" b="1" dirty="0"/>
              <a:t>Why</a:t>
            </a:r>
            <a:r>
              <a:rPr lang="en-US" dirty="0"/>
              <a:t> is this goal important?</a:t>
            </a:r>
          </a:p>
          <a:p>
            <a:pPr marL="285750" indent="-285750">
              <a:buFont typeface="Arial" panose="020B0604020202020204" pitchFamily="34" charset="0"/>
              <a:buChar char="•"/>
            </a:pPr>
            <a:r>
              <a:rPr lang="en-US" b="1" dirty="0"/>
              <a:t>Who</a:t>
            </a:r>
            <a:r>
              <a:rPr lang="en-US" dirty="0"/>
              <a:t> is involved?</a:t>
            </a:r>
          </a:p>
          <a:p>
            <a:pPr marL="285750" indent="-285750">
              <a:buFont typeface="Arial" panose="020B0604020202020204" pitchFamily="34" charset="0"/>
              <a:buChar char="•"/>
            </a:pPr>
            <a:r>
              <a:rPr lang="en-US" b="1" dirty="0"/>
              <a:t>Where</a:t>
            </a:r>
            <a:r>
              <a:rPr lang="en-US" dirty="0"/>
              <a:t> is it located?</a:t>
            </a:r>
          </a:p>
          <a:p>
            <a:pPr marL="285750" indent="-285750">
              <a:buFont typeface="Arial" panose="020B0604020202020204" pitchFamily="34" charset="0"/>
              <a:buChar char="•"/>
            </a:pPr>
            <a:r>
              <a:rPr lang="en-US" b="1" dirty="0"/>
              <a:t>Which</a:t>
            </a:r>
            <a:r>
              <a:rPr lang="en-US" dirty="0"/>
              <a:t> resources or limits are involved</a:t>
            </a:r>
            <a:r>
              <a:rPr lang="en-US" dirty="0" smtClean="0"/>
              <a:t>?</a:t>
            </a:r>
          </a:p>
          <a:p>
            <a:r>
              <a:rPr lang="en-US" b="1" dirty="0"/>
              <a:t>2. M</a:t>
            </a:r>
            <a:r>
              <a:rPr lang="en-US" dirty="0"/>
              <a:t>easurable</a:t>
            </a:r>
          </a:p>
          <a:p>
            <a:r>
              <a:rPr lang="en-US" dirty="0"/>
              <a:t>It's important to have measurable goals, so that you can track your progress and stay motivated. </a:t>
            </a:r>
            <a:r>
              <a:rPr lang="en-US" dirty="0" smtClean="0"/>
              <a:t>Ask yourself these questions when writing your goal:</a:t>
            </a:r>
            <a:endParaRPr lang="en-US" dirty="0"/>
          </a:p>
          <a:p>
            <a:pPr marL="285750" indent="-285750">
              <a:buFont typeface="Arial" panose="020B0604020202020204" pitchFamily="34" charset="0"/>
              <a:buChar char="•"/>
            </a:pPr>
            <a:r>
              <a:rPr lang="en-US" dirty="0"/>
              <a:t>How will I know when it is accomplished</a:t>
            </a:r>
            <a:r>
              <a:rPr lang="en-US" dirty="0" smtClean="0"/>
              <a:t>?</a:t>
            </a:r>
            <a:endParaRPr lang="en-US" dirty="0" smtClean="0"/>
          </a:p>
          <a:p>
            <a:pPr marL="285750" indent="-285750">
              <a:buFont typeface="Arial" panose="020B0604020202020204" pitchFamily="34" charset="0"/>
              <a:buChar char="•"/>
            </a:pPr>
            <a:r>
              <a:rPr lang="en-US" dirty="0" smtClean="0"/>
              <a:t>How </a:t>
            </a:r>
            <a:r>
              <a:rPr lang="en-US" dirty="0"/>
              <a:t>much?</a:t>
            </a:r>
          </a:p>
          <a:p>
            <a:pPr marL="285750" indent="-285750">
              <a:buFont typeface="Arial" panose="020B0604020202020204" pitchFamily="34" charset="0"/>
              <a:buChar char="•"/>
            </a:pPr>
            <a:r>
              <a:rPr lang="en-US" dirty="0"/>
              <a:t>How many?</a:t>
            </a:r>
          </a:p>
          <a:p>
            <a:endParaRPr lang="en-US" dirty="0"/>
          </a:p>
          <a:p>
            <a:endParaRPr lang="en-US" dirty="0"/>
          </a:p>
        </p:txBody>
      </p:sp>
    </p:spTree>
    <p:extLst>
      <p:ext uri="{BB962C8B-B14F-4D97-AF65-F5344CB8AC3E}">
        <p14:creationId xmlns:p14="http://schemas.microsoft.com/office/powerpoint/2010/main" val="4078321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
            <a:ext cx="11468099" cy="1295400"/>
          </a:xfrm>
        </p:spPr>
        <p:txBody>
          <a:bodyPr/>
          <a:lstStyle/>
          <a:p>
            <a:r>
              <a:rPr lang="en-US" b="1" dirty="0"/>
              <a:t>OWN IT! Setting S.M.A.R.T. Goals</a:t>
            </a:r>
            <a:endParaRPr lang="en-US" dirty="0"/>
          </a:p>
        </p:txBody>
      </p:sp>
      <p:sp>
        <p:nvSpPr>
          <p:cNvPr id="3" name="Subtitle 2"/>
          <p:cNvSpPr>
            <a:spLocks noGrp="1"/>
          </p:cNvSpPr>
          <p:nvPr>
            <p:ph type="subTitle" idx="1"/>
          </p:nvPr>
        </p:nvSpPr>
        <p:spPr>
          <a:xfrm>
            <a:off x="1828800" y="1504950"/>
            <a:ext cx="10363199" cy="5353049"/>
          </a:xfrm>
        </p:spPr>
        <p:txBody>
          <a:bodyPr>
            <a:normAutofit fontScale="92500" lnSpcReduction="20000"/>
          </a:bodyPr>
          <a:lstStyle/>
          <a:p>
            <a:r>
              <a:rPr lang="en-US" b="1" dirty="0"/>
              <a:t>3. A</a:t>
            </a:r>
            <a:r>
              <a:rPr lang="en-US" dirty="0"/>
              <a:t>chievable</a:t>
            </a:r>
          </a:p>
          <a:p>
            <a:r>
              <a:rPr lang="en-US" dirty="0"/>
              <a:t>Your goal also needs to be realistic and attainable to be successful. </a:t>
            </a:r>
            <a:r>
              <a:rPr lang="en-US" dirty="0" smtClean="0"/>
              <a:t>An </a:t>
            </a:r>
            <a:r>
              <a:rPr lang="en-US" dirty="0"/>
              <a:t>achievable goal will usually answer questions such as:</a:t>
            </a:r>
          </a:p>
          <a:p>
            <a:pPr marL="285750" indent="-285750">
              <a:buFont typeface="Arial" panose="020B0604020202020204" pitchFamily="34" charset="0"/>
              <a:buChar char="•"/>
            </a:pPr>
            <a:r>
              <a:rPr lang="en-US" dirty="0"/>
              <a:t>How can I accomplish this goal?</a:t>
            </a:r>
          </a:p>
          <a:p>
            <a:pPr marL="285750" indent="-285750">
              <a:buFont typeface="Arial" panose="020B0604020202020204" pitchFamily="34" charset="0"/>
              <a:buChar char="•"/>
            </a:pPr>
            <a:r>
              <a:rPr lang="en-US" dirty="0"/>
              <a:t>How realistic is the </a:t>
            </a:r>
            <a:r>
              <a:rPr lang="en-US" dirty="0" smtClean="0"/>
              <a:t>goal?</a:t>
            </a:r>
            <a:endParaRPr lang="en-US" dirty="0"/>
          </a:p>
          <a:p>
            <a:r>
              <a:rPr lang="en-US" b="1" dirty="0"/>
              <a:t>4. R</a:t>
            </a:r>
            <a:r>
              <a:rPr lang="en-US" dirty="0"/>
              <a:t>elevant</a:t>
            </a:r>
          </a:p>
          <a:p>
            <a:r>
              <a:rPr lang="en-US" dirty="0"/>
              <a:t>This step is about ensuring that your goal matters to you, and that it also aligns with other relevant goals. </a:t>
            </a:r>
            <a:r>
              <a:rPr lang="en-US" dirty="0" smtClean="0"/>
              <a:t>A </a:t>
            </a:r>
            <a:r>
              <a:rPr lang="en-US" dirty="0"/>
              <a:t>relevant goal can answer "yes" to these questions:</a:t>
            </a:r>
          </a:p>
          <a:p>
            <a:pPr marL="285750" indent="-285750">
              <a:buFont typeface="Arial" panose="020B0604020202020204" pitchFamily="34" charset="0"/>
              <a:buChar char="•"/>
            </a:pPr>
            <a:r>
              <a:rPr lang="en-US" dirty="0"/>
              <a:t>Does this seem worthwhile?</a:t>
            </a:r>
          </a:p>
          <a:p>
            <a:pPr marL="285750" indent="-285750">
              <a:buFont typeface="Arial" panose="020B0604020202020204" pitchFamily="34" charset="0"/>
              <a:buChar char="•"/>
            </a:pPr>
            <a:r>
              <a:rPr lang="en-US" dirty="0" smtClean="0"/>
              <a:t>Does </a:t>
            </a:r>
            <a:r>
              <a:rPr lang="en-US" dirty="0"/>
              <a:t>this </a:t>
            </a:r>
            <a:r>
              <a:rPr lang="en-US" dirty="0" smtClean="0"/>
              <a:t>match </a:t>
            </a:r>
            <a:r>
              <a:rPr lang="en-US" dirty="0"/>
              <a:t>other </a:t>
            </a:r>
            <a:r>
              <a:rPr lang="en-US" dirty="0" smtClean="0"/>
              <a:t>efforts or needs of mine?</a:t>
            </a:r>
            <a:endParaRPr lang="en-US" dirty="0"/>
          </a:p>
          <a:p>
            <a:pPr marL="285750" indent="-285750">
              <a:buFont typeface="Arial" panose="020B0604020202020204" pitchFamily="34" charset="0"/>
              <a:buChar char="•"/>
            </a:pPr>
            <a:r>
              <a:rPr lang="en-US" dirty="0"/>
              <a:t>Am I the right person to reach this goal</a:t>
            </a:r>
            <a:r>
              <a:rPr lang="en-US" dirty="0" smtClean="0"/>
              <a:t>?</a:t>
            </a:r>
          </a:p>
          <a:p>
            <a:r>
              <a:rPr lang="en-US" b="1" dirty="0"/>
              <a:t>5. T</a:t>
            </a:r>
            <a:r>
              <a:rPr lang="en-US" dirty="0"/>
              <a:t>ime-bound</a:t>
            </a:r>
          </a:p>
          <a:p>
            <a:r>
              <a:rPr lang="en-US" dirty="0"/>
              <a:t>Every goal needs a target date, so that you have a deadline to focus on and something to work toward. </a:t>
            </a:r>
            <a:r>
              <a:rPr lang="en-US" dirty="0" smtClean="0"/>
              <a:t>A </a:t>
            </a:r>
            <a:r>
              <a:rPr lang="en-US" dirty="0"/>
              <a:t>time-bound goal will usually answer these questions:</a:t>
            </a:r>
          </a:p>
          <a:p>
            <a:pPr marL="285750" indent="-285750">
              <a:buFont typeface="Arial" panose="020B0604020202020204" pitchFamily="34" charset="0"/>
              <a:buChar char="•"/>
            </a:pPr>
            <a:r>
              <a:rPr lang="en-US" dirty="0"/>
              <a:t>When</a:t>
            </a:r>
            <a:r>
              <a:rPr lang="en-US" dirty="0" smtClean="0"/>
              <a:t>?</a:t>
            </a:r>
          </a:p>
          <a:p>
            <a:pPr marL="285750" indent="-285750">
              <a:buFont typeface="Arial" panose="020B0604020202020204" pitchFamily="34" charset="0"/>
              <a:buChar char="•"/>
            </a:pPr>
            <a:r>
              <a:rPr lang="en-US" dirty="0"/>
              <a:t>What can I do today</a:t>
            </a:r>
            <a:r>
              <a:rPr lang="en-US" dirty="0" smtClean="0"/>
              <a:t>?</a:t>
            </a:r>
            <a:endParaRPr lang="en-US" dirty="0"/>
          </a:p>
          <a:p>
            <a:pPr marL="285750" indent="-285750">
              <a:buFont typeface="Arial" panose="020B0604020202020204" pitchFamily="34" charset="0"/>
              <a:buChar char="•"/>
            </a:pPr>
            <a:r>
              <a:rPr lang="en-US" dirty="0" smtClean="0"/>
              <a:t>What </a:t>
            </a:r>
            <a:r>
              <a:rPr lang="en-US" dirty="0"/>
              <a:t>can I do six weeks from now?</a:t>
            </a:r>
          </a:p>
          <a:p>
            <a:endParaRPr lang="en-US" dirty="0"/>
          </a:p>
          <a:p>
            <a:endParaRPr lang="en-US" dirty="0"/>
          </a:p>
        </p:txBody>
      </p:sp>
    </p:spTree>
    <p:extLst>
      <p:ext uri="{BB962C8B-B14F-4D97-AF65-F5344CB8AC3E}">
        <p14:creationId xmlns:p14="http://schemas.microsoft.com/office/powerpoint/2010/main" val="571991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5497" y="0"/>
            <a:ext cx="11376503" cy="1762699"/>
          </a:xfrm>
        </p:spPr>
        <p:txBody>
          <a:bodyPr/>
          <a:lstStyle/>
          <a:p>
            <a:r>
              <a:rPr lang="en-US" b="1" dirty="0" smtClean="0"/>
              <a:t>OWN IT! Symbols and Mottos, What They Mean…</a:t>
            </a:r>
            <a:endParaRPr lang="en-US" b="1" dirty="0"/>
          </a:p>
        </p:txBody>
      </p:sp>
      <p:sp>
        <p:nvSpPr>
          <p:cNvPr id="3" name="Subtitle 2"/>
          <p:cNvSpPr>
            <a:spLocks noGrp="1"/>
          </p:cNvSpPr>
          <p:nvPr>
            <p:ph type="subTitle" idx="1"/>
          </p:nvPr>
        </p:nvSpPr>
        <p:spPr>
          <a:xfrm>
            <a:off x="2501078" y="1762699"/>
            <a:ext cx="9690922" cy="5095301"/>
          </a:xfrm>
        </p:spPr>
        <p:txBody>
          <a:bodyPr>
            <a:normAutofit fontScale="92500" lnSpcReduction="10000"/>
          </a:bodyPr>
          <a:lstStyle/>
          <a:p>
            <a:pPr marL="457200" indent="-457200">
              <a:buFont typeface="Arial" panose="020B0604020202020204" pitchFamily="34" charset="0"/>
              <a:buChar char="•"/>
            </a:pPr>
            <a:r>
              <a:rPr lang="en-US" sz="2800" dirty="0"/>
              <a:t>Title the </a:t>
            </a:r>
            <a:r>
              <a:rPr lang="en-US" sz="2800" dirty="0" smtClean="0"/>
              <a:t>left and right-hand pages, </a:t>
            </a:r>
            <a:r>
              <a:rPr lang="en-US" sz="2800" dirty="0"/>
              <a:t>“OWN IT! Symbols and Meanings</a:t>
            </a:r>
            <a:r>
              <a:rPr lang="en-US" sz="2800" dirty="0" smtClean="0"/>
              <a:t>”. </a:t>
            </a:r>
          </a:p>
          <a:p>
            <a:pPr marL="457200" indent="-457200">
              <a:buFont typeface="Arial" panose="020B0604020202020204" pitchFamily="34" charset="0"/>
              <a:buChar char="•"/>
            </a:pPr>
            <a:r>
              <a:rPr lang="en-US" sz="2800" dirty="0" smtClean="0"/>
              <a:t>As we go through the slides there will be a sub-header and motto which you need to record, for example “</a:t>
            </a:r>
            <a:r>
              <a:rPr lang="en-US" sz="2800" u="sng" dirty="0" smtClean="0"/>
              <a:t>American Flag</a:t>
            </a:r>
            <a:r>
              <a:rPr lang="en-US" sz="2800" dirty="0" smtClean="0"/>
              <a:t>” “In God we trust.”</a:t>
            </a:r>
          </a:p>
          <a:p>
            <a:pPr marL="457200" indent="-457200">
              <a:buFont typeface="Arial" panose="020B0604020202020204" pitchFamily="34" charset="0"/>
              <a:buChar char="•"/>
            </a:pPr>
            <a:r>
              <a:rPr lang="en-US" sz="2800" dirty="0" smtClean="0"/>
              <a:t>Under this sub-header you will quickly record what ideas and traits you personally think of when you see </a:t>
            </a:r>
            <a:r>
              <a:rPr lang="en-US" sz="2800" dirty="0" smtClean="0"/>
              <a:t>the symbols </a:t>
            </a:r>
            <a:r>
              <a:rPr lang="en-US" sz="2800" dirty="0" smtClean="0"/>
              <a:t>and read mottos. </a:t>
            </a:r>
            <a:endParaRPr lang="en-US" sz="2800" dirty="0" smtClean="0"/>
          </a:p>
          <a:p>
            <a:pPr marL="457200" indent="-457200">
              <a:buFont typeface="Arial" panose="020B0604020202020204" pitchFamily="34" charset="0"/>
              <a:buChar char="•"/>
            </a:pPr>
            <a:r>
              <a:rPr lang="en-US" sz="2800" dirty="0" smtClean="0"/>
              <a:t>Write any questions these symbols and mottos you think of during PowerPoint.</a:t>
            </a:r>
            <a:endParaRPr lang="en-US" sz="2800" dirty="0" smtClean="0"/>
          </a:p>
          <a:p>
            <a:pPr marL="457200" indent="-457200">
              <a:buFont typeface="Arial" panose="020B0604020202020204" pitchFamily="34" charset="0"/>
              <a:buChar char="•"/>
            </a:pPr>
            <a:r>
              <a:rPr lang="en-US" sz="2800" dirty="0" smtClean="0"/>
              <a:t>There is NO right or wrong to this activity, just your personal thoughts and ideas.</a:t>
            </a:r>
            <a:endParaRPr lang="en-US" sz="2800" dirty="0"/>
          </a:p>
        </p:txBody>
      </p:sp>
    </p:spTree>
    <p:extLst>
      <p:ext uri="{BB962C8B-B14F-4D97-AF65-F5344CB8AC3E}">
        <p14:creationId xmlns:p14="http://schemas.microsoft.com/office/powerpoint/2010/main" val="2089823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5329" y="0"/>
            <a:ext cx="11486671" cy="980501"/>
          </a:xfrm>
        </p:spPr>
        <p:txBody>
          <a:bodyPr/>
          <a:lstStyle/>
          <a:p>
            <a:r>
              <a:rPr lang="en-US" b="1" dirty="0"/>
              <a:t>OWN IT! Symbols and Mottos</a:t>
            </a:r>
            <a:endParaRPr lang="en-US" dirty="0"/>
          </a:p>
        </p:txBody>
      </p:sp>
      <p:sp>
        <p:nvSpPr>
          <p:cNvPr id="5" name="Subtitle 4"/>
          <p:cNvSpPr>
            <a:spLocks noGrp="1"/>
          </p:cNvSpPr>
          <p:nvPr>
            <p:ph type="subTitle" idx="1"/>
          </p:nvPr>
        </p:nvSpPr>
        <p:spPr>
          <a:xfrm>
            <a:off x="2501078" y="980501"/>
            <a:ext cx="9690922" cy="5877499"/>
          </a:xfrm>
        </p:spPr>
        <p:txBody>
          <a:bodyPr>
            <a:normAutofit/>
          </a:bodyPr>
          <a:lstStyle/>
          <a:p>
            <a:r>
              <a:rPr lang="en-US" sz="4000" u="sng" dirty="0" smtClean="0"/>
              <a:t>American Flag</a:t>
            </a:r>
            <a:r>
              <a:rPr lang="en-US" sz="4000" dirty="0" smtClean="0"/>
              <a:t>: “United we stand.”</a:t>
            </a:r>
            <a:endParaRPr lang="en-US" sz="4000" u="sng" dirty="0" smtClean="0"/>
          </a:p>
          <a:p>
            <a:endParaRPr lang="en-US" sz="4000" u="sng" dirty="0"/>
          </a:p>
        </p:txBody>
      </p:sp>
      <p:pic>
        <p:nvPicPr>
          <p:cNvPr id="6" name="Picture 5"/>
          <p:cNvPicPr>
            <a:picLocks noChangeAspect="1"/>
          </p:cNvPicPr>
          <p:nvPr/>
        </p:nvPicPr>
        <p:blipFill>
          <a:blip r:embed="rId3"/>
          <a:stretch>
            <a:fillRect/>
          </a:stretch>
        </p:blipFill>
        <p:spPr>
          <a:xfrm>
            <a:off x="3591164" y="2273147"/>
            <a:ext cx="5715000" cy="3810000"/>
          </a:xfrm>
          <a:prstGeom prst="rect">
            <a:avLst/>
          </a:prstGeom>
        </p:spPr>
      </p:pic>
    </p:spTree>
    <p:extLst>
      <p:ext uri="{BB962C8B-B14F-4D97-AF65-F5344CB8AC3E}">
        <p14:creationId xmlns:p14="http://schemas.microsoft.com/office/powerpoint/2010/main" val="1697560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2447" y="1"/>
            <a:ext cx="11409553" cy="1145754"/>
          </a:xfrm>
        </p:spPr>
        <p:txBody>
          <a:bodyPr/>
          <a:lstStyle/>
          <a:p>
            <a:r>
              <a:rPr lang="en-US" b="1" dirty="0"/>
              <a:t>OWN IT! Symbols and Mottos</a:t>
            </a:r>
            <a:endParaRPr lang="en-US" dirty="0"/>
          </a:p>
        </p:txBody>
      </p:sp>
      <p:sp>
        <p:nvSpPr>
          <p:cNvPr id="3" name="Subtitle 2"/>
          <p:cNvSpPr>
            <a:spLocks noGrp="1"/>
          </p:cNvSpPr>
          <p:nvPr>
            <p:ph type="subTitle" idx="1"/>
          </p:nvPr>
        </p:nvSpPr>
        <p:spPr>
          <a:xfrm>
            <a:off x="2666331" y="1145755"/>
            <a:ext cx="9525669" cy="5712245"/>
          </a:xfrm>
        </p:spPr>
        <p:txBody>
          <a:bodyPr>
            <a:normAutofit/>
          </a:bodyPr>
          <a:lstStyle/>
          <a:p>
            <a:r>
              <a:rPr lang="en-US" sz="4000" u="sng" dirty="0" smtClean="0"/>
              <a:t>Nevada State Flag</a:t>
            </a:r>
            <a:r>
              <a:rPr lang="en-US" sz="4000" dirty="0" smtClean="0"/>
              <a:t>: “Battle Born.”</a:t>
            </a:r>
          </a:p>
          <a:p>
            <a:endParaRPr lang="en-US" sz="4000" u="sng" dirty="0"/>
          </a:p>
        </p:txBody>
      </p:sp>
      <p:pic>
        <p:nvPicPr>
          <p:cNvPr id="4" name="Picture 3"/>
          <p:cNvPicPr>
            <a:picLocks noChangeAspect="1"/>
          </p:cNvPicPr>
          <p:nvPr/>
        </p:nvPicPr>
        <p:blipFill>
          <a:blip r:embed="rId2"/>
          <a:stretch>
            <a:fillRect/>
          </a:stretch>
        </p:blipFill>
        <p:spPr>
          <a:xfrm>
            <a:off x="3525751" y="2291509"/>
            <a:ext cx="5922943" cy="4205290"/>
          </a:xfrm>
          <a:prstGeom prst="rect">
            <a:avLst/>
          </a:prstGeom>
        </p:spPr>
      </p:pic>
    </p:spTree>
    <p:extLst>
      <p:ext uri="{BB962C8B-B14F-4D97-AF65-F5344CB8AC3E}">
        <p14:creationId xmlns:p14="http://schemas.microsoft.com/office/powerpoint/2010/main" val="19011087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353</TotalTime>
  <Words>1037</Words>
  <Application>Microsoft Office PowerPoint</Application>
  <PresentationFormat>Widescreen</PresentationFormat>
  <Paragraphs>95</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Wisp</vt:lpstr>
      <vt:lpstr>“What Does the Color You Choose Say about You?” Discussion Questions</vt:lpstr>
      <vt:lpstr>Personality Traits Suggestion List</vt:lpstr>
      <vt:lpstr>“Understanding the Meaning of Colors in Color Psychology” Whole Group Discussion Questions</vt:lpstr>
      <vt:lpstr>OWN IT! Setting S.M.A.R.T. Goals</vt:lpstr>
      <vt:lpstr>OWN IT! Setting S.M.A.R.T. Goals</vt:lpstr>
      <vt:lpstr>OWN IT! Setting S.M.A.R.T. Goals</vt:lpstr>
      <vt:lpstr>OWN IT! Symbols and Mottos, What They Mean…</vt:lpstr>
      <vt:lpstr>OWN IT! Symbols and Mottos</vt:lpstr>
      <vt:lpstr>OWN IT! Symbols and Mottos</vt:lpstr>
      <vt:lpstr>OWN IT! Symbols and Mottos</vt:lpstr>
      <vt:lpstr>OWN IT! Symbols and Mottos</vt:lpstr>
      <vt:lpstr>OWN IT! Symbols and Mottos</vt:lpstr>
      <vt:lpstr>OWN IT! Symbols and Mottos</vt:lpstr>
      <vt:lpstr>OWN IT! Symbols and Mottos</vt:lpstr>
      <vt:lpstr>OWN IT! Symbols and Mottos</vt:lpstr>
      <vt:lpstr>OWN IT! Symbols and Mottos</vt:lpstr>
      <vt:lpstr>OWN IT! Symbols and Mottos</vt:lpstr>
    </vt:vector>
  </TitlesOfParts>
  <Company>Washoe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Traits Suggestion List</dc:title>
  <dc:creator>Gaither, Hannah</dc:creator>
  <cp:lastModifiedBy>Gaither, Hannah</cp:lastModifiedBy>
  <cp:revision>14</cp:revision>
  <cp:lastPrinted>2017-07-18T21:01:47Z</cp:lastPrinted>
  <dcterms:created xsi:type="dcterms:W3CDTF">2017-07-18T17:32:27Z</dcterms:created>
  <dcterms:modified xsi:type="dcterms:W3CDTF">2017-07-19T20:59:17Z</dcterms:modified>
</cp:coreProperties>
</file>